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12"/>
  </p:notesMasterIdLst>
  <p:sldIdLst>
    <p:sldId id="256" r:id="rId2"/>
    <p:sldId id="312" r:id="rId3"/>
    <p:sldId id="313" r:id="rId4"/>
    <p:sldId id="314" r:id="rId5"/>
    <p:sldId id="315" r:id="rId6"/>
    <p:sldId id="316" r:id="rId7"/>
    <p:sldId id="317" r:id="rId8"/>
    <p:sldId id="318" r:id="rId9"/>
    <p:sldId id="319" r:id="rId10"/>
    <p:sldId id="320"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93A7D249-DE8C-49A8-AEB3-7A9FBB5A5444}">
          <p14:sldIdLst>
            <p14:sldId id="256"/>
            <p14:sldId id="312"/>
            <p14:sldId id="313"/>
            <p14:sldId id="314"/>
            <p14:sldId id="315"/>
            <p14:sldId id="316"/>
            <p14:sldId id="317"/>
            <p14:sldId id="318"/>
            <p14:sldId id="319"/>
            <p14:sldId id="320"/>
          </p14:sldIdLst>
        </p14:section>
        <p14:section name="مقطع بدون عنوان" id="{3FED5C56-AA3D-4D9B-81BC-1EB9469FC787}">
          <p14:sldIdLst/>
        </p14:section>
        <p14:section name="مقطع بدون عنوان" id="{E8A11B2B-A223-4270-8B6F-7DF3D5719415}">
          <p14:sldIdLst/>
        </p14:section>
        <p14:section name="مقطع بدون عنوان" id="{4D5065B4-C471-4296-8169-360F758A88B2}">
          <p14:sldIdLst/>
        </p14:section>
        <p14:section name="مقطع بدون عنوان" id="{E56C352F-EBB6-4B8C-9A0B-D6F99697F1C3}">
          <p14:sldIdLst/>
        </p14:section>
        <p14:section name="مقطع بدون عنوان" id="{6195D626-D5F4-4455-8120-9C5A621D8FE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0" d="100"/>
          <a:sy n="90" d="100"/>
        </p:scale>
        <p:origin x="-8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E8151D8-D9A9-4855-95A7-DC95696E2DD3}" type="datetimeFigureOut">
              <a:rPr lang="ar-IQ" smtClean="0"/>
              <a:t>21/04/1441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53A60DC-1738-41CC-B48F-1B9207958531}" type="slidenum">
              <a:rPr lang="ar-IQ" smtClean="0"/>
              <a:t>‹#›</a:t>
            </a:fld>
            <a:endParaRPr lang="ar-IQ"/>
          </a:p>
        </p:txBody>
      </p:sp>
    </p:spTree>
    <p:extLst>
      <p:ext uri="{BB962C8B-B14F-4D97-AF65-F5344CB8AC3E}">
        <p14:creationId xmlns:p14="http://schemas.microsoft.com/office/powerpoint/2010/main" val="38792295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53A60DC-1738-41CC-B48F-1B9207958531}" type="slidenum">
              <a:rPr lang="ar-IQ" smtClean="0"/>
              <a:t>2</a:t>
            </a:fld>
            <a:endParaRPr lang="ar-IQ"/>
          </a:p>
        </p:txBody>
      </p:sp>
    </p:spTree>
    <p:extLst>
      <p:ext uri="{BB962C8B-B14F-4D97-AF65-F5344CB8AC3E}">
        <p14:creationId xmlns:p14="http://schemas.microsoft.com/office/powerpoint/2010/main" val="2276275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589EAE74-F455-4AC8-AC55-86F83287B249}" type="datetimeFigureOut">
              <a:rPr lang="ar-IQ" smtClean="0"/>
              <a:t>21/04/1441</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DA85208D-3618-42A0-8918-4973BD9E8FE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9" name="عنصر نائب لرقم الشريحة 8"/>
          <p:cNvSpPr>
            <a:spLocks noGrp="1"/>
          </p:cNvSpPr>
          <p:nvPr>
            <p:ph type="sldNum" sz="quarter" idx="15"/>
          </p:nvPr>
        </p:nvSpPr>
        <p:spPr/>
        <p:txBody>
          <a:bodyPr rtlCol="0"/>
          <a:lstStyle/>
          <a:p>
            <a:fld id="{DA85208D-3618-42A0-8918-4973BD9E8FEC}"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DA85208D-3618-42A0-8918-4973BD9E8FE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89EAE74-F455-4AC8-AC55-86F83287B249}" type="datetimeFigureOut">
              <a:rPr lang="ar-IQ" smtClean="0"/>
              <a:t>21/04/1441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85208D-3618-42A0-8918-4973BD9E8FEC}"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589EAE74-F455-4AC8-AC55-86F83287B249}" type="datetimeFigureOut">
              <a:rPr lang="ar-IQ" smtClean="0"/>
              <a:t>21/04/1441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A85208D-3618-42A0-8918-4973BD9E8FEC}"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7" name="عنصر نائب لرقم الشريحة 6"/>
          <p:cNvSpPr>
            <a:spLocks noGrp="1"/>
          </p:cNvSpPr>
          <p:nvPr>
            <p:ph type="sldNum" sz="quarter" idx="11"/>
          </p:nvPr>
        </p:nvSpPr>
        <p:spPr/>
        <p:txBody>
          <a:bodyPr rtlCol="0"/>
          <a:lstStyle/>
          <a:p>
            <a:fld id="{DA85208D-3618-42A0-8918-4973BD9E8FEC}"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22" name="عنصر نائب لرقم الشريحة 21"/>
          <p:cNvSpPr>
            <a:spLocks noGrp="1"/>
          </p:cNvSpPr>
          <p:nvPr>
            <p:ph type="sldNum" sz="quarter" idx="15"/>
          </p:nvPr>
        </p:nvSpPr>
        <p:spPr/>
        <p:txBody>
          <a:bodyPr rtlCol="0"/>
          <a:lstStyle/>
          <a:p>
            <a:fld id="{DA85208D-3618-42A0-8918-4973BD9E8FEC}"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18" name="عنصر نائب لرقم الشريحة 17"/>
          <p:cNvSpPr>
            <a:spLocks noGrp="1"/>
          </p:cNvSpPr>
          <p:nvPr>
            <p:ph type="sldNum" sz="quarter" idx="11"/>
          </p:nvPr>
        </p:nvSpPr>
        <p:spPr/>
        <p:txBody>
          <a:bodyPr rtlCol="0"/>
          <a:lstStyle/>
          <a:p>
            <a:fld id="{DA85208D-3618-42A0-8918-4973BD9E8FEC}"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A85208D-3618-42A0-8918-4973BD9E8FE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548680"/>
            <a:ext cx="7772400" cy="1470025"/>
          </a:xfrm>
        </p:spPr>
        <p:txBody>
          <a:bodyPr>
            <a:noAutofit/>
          </a:bodyPr>
          <a:lstStyle/>
          <a:p>
            <a:pPr algn="r"/>
            <a:r>
              <a:rPr lang="ar-SA" sz="2000" dirty="0"/>
              <a:t>جمهورية العراق</a:t>
            </a:r>
            <a:r>
              <a:rPr lang="en-US" sz="2000" dirty="0"/>
              <a:t>                                                                                   </a:t>
            </a:r>
            <a:br>
              <a:rPr lang="en-US" sz="2000" dirty="0"/>
            </a:br>
            <a:r>
              <a:rPr lang="en-US" sz="2000" dirty="0"/>
              <a:t>   </a:t>
            </a:r>
            <a:r>
              <a:rPr lang="ar-SA" sz="2000" dirty="0"/>
              <a:t>وزارة التعليم العالي والبحث العلمي</a:t>
            </a:r>
            <a:r>
              <a:rPr lang="en-US" sz="2000" dirty="0"/>
              <a:t/>
            </a:r>
            <a:br>
              <a:rPr lang="en-US" sz="2000" dirty="0"/>
            </a:br>
            <a:r>
              <a:rPr lang="en-US" sz="2000" dirty="0"/>
              <a:t>   </a:t>
            </a:r>
            <a:r>
              <a:rPr lang="ar-SA" sz="2000" dirty="0"/>
              <a:t>جامعة ديالى</a:t>
            </a:r>
            <a:r>
              <a:rPr lang="en-US" sz="2000" dirty="0"/>
              <a:t/>
            </a:r>
            <a:br>
              <a:rPr lang="en-US" sz="2000" dirty="0"/>
            </a:br>
            <a:r>
              <a:rPr lang="en-US" sz="2000" dirty="0"/>
              <a:t>   </a:t>
            </a:r>
            <a:r>
              <a:rPr lang="ar-SA" sz="2000" dirty="0"/>
              <a:t>كلية الادارة والاقتصاد </a:t>
            </a:r>
            <a:r>
              <a:rPr lang="en-US" sz="2000" dirty="0"/>
              <a:t/>
            </a:r>
            <a:br>
              <a:rPr lang="en-US" sz="2000" dirty="0"/>
            </a:br>
            <a:r>
              <a:rPr lang="en-US" sz="2000" dirty="0"/>
              <a:t>   </a:t>
            </a:r>
            <a:r>
              <a:rPr lang="ar-SA" sz="2000" dirty="0"/>
              <a:t>قسم الادارة العامة </a:t>
            </a:r>
            <a:r>
              <a:rPr lang="en-US" sz="2000" dirty="0"/>
              <a:t/>
            </a:r>
            <a:br>
              <a:rPr lang="en-US" sz="2000" dirty="0"/>
            </a:br>
            <a:endParaRPr lang="ar-IQ" sz="2000" dirty="0"/>
          </a:p>
        </p:txBody>
      </p:sp>
      <p:sp>
        <p:nvSpPr>
          <p:cNvPr id="3" name="عنوان فرعي 2"/>
          <p:cNvSpPr>
            <a:spLocks noGrp="1"/>
          </p:cNvSpPr>
          <p:nvPr>
            <p:ph type="subTitle" idx="1"/>
          </p:nvPr>
        </p:nvSpPr>
        <p:spPr>
          <a:xfrm>
            <a:off x="683568" y="2060848"/>
            <a:ext cx="7632848" cy="3744416"/>
          </a:xfrm>
        </p:spPr>
        <p:txBody>
          <a:bodyPr>
            <a:normAutofit/>
          </a:bodyPr>
          <a:lstStyle/>
          <a:p>
            <a:pPr algn="ctr"/>
            <a:r>
              <a:rPr lang="ar-SA" dirty="0"/>
              <a:t>منهاج مادة الحقوق والحريات لقسم الادارة العامة</a:t>
            </a:r>
            <a:endParaRPr lang="en-US" dirty="0"/>
          </a:p>
          <a:p>
            <a:pPr algn="ctr"/>
            <a:r>
              <a:rPr lang="ar-SA" dirty="0"/>
              <a:t>المرحلة الاولى على وفق نظام </a:t>
            </a:r>
            <a:r>
              <a:rPr lang="ar-SA" dirty="0" err="1"/>
              <a:t>الكورسات</a:t>
            </a:r>
            <a:endParaRPr lang="en-US" dirty="0"/>
          </a:p>
          <a:p>
            <a:pPr algn="ctr"/>
            <a:r>
              <a:rPr lang="ar-SA" dirty="0"/>
              <a:t>للعام الدراسي 2018-2019</a:t>
            </a:r>
            <a:endParaRPr lang="en-US" dirty="0"/>
          </a:p>
          <a:p>
            <a:pPr algn="ctr"/>
            <a:r>
              <a:rPr lang="ar-SA" dirty="0"/>
              <a:t> </a:t>
            </a:r>
            <a:endParaRPr lang="en-US" dirty="0"/>
          </a:p>
          <a:p>
            <a:pPr algn="ctr"/>
            <a:r>
              <a:rPr lang="ar-SA" dirty="0"/>
              <a:t> </a:t>
            </a:r>
            <a:endParaRPr lang="en-US" dirty="0"/>
          </a:p>
          <a:p>
            <a:pPr algn="ctr"/>
            <a:r>
              <a:rPr lang="ar-SA" dirty="0"/>
              <a:t> </a:t>
            </a:r>
            <a:endParaRPr lang="en-US" dirty="0"/>
          </a:p>
          <a:p>
            <a:pPr algn="ctr"/>
            <a:r>
              <a:rPr lang="ar-SA" dirty="0"/>
              <a:t>المدرس </a:t>
            </a:r>
            <a:endParaRPr lang="en-US" dirty="0"/>
          </a:p>
          <a:p>
            <a:pPr algn="ctr"/>
            <a:r>
              <a:rPr lang="ar-SA" dirty="0"/>
              <a:t>محمد ابراهيم </a:t>
            </a:r>
            <a:r>
              <a:rPr lang="ar-SA" dirty="0" err="1"/>
              <a:t>تايه</a:t>
            </a:r>
            <a:endParaRPr lang="en-US" dirty="0"/>
          </a:p>
          <a:p>
            <a:pPr algn="ctr"/>
            <a:endParaRPr lang="ar-IQ" dirty="0"/>
          </a:p>
        </p:txBody>
      </p:sp>
    </p:spTree>
    <p:extLst>
      <p:ext uri="{BB962C8B-B14F-4D97-AF65-F5344CB8AC3E}">
        <p14:creationId xmlns:p14="http://schemas.microsoft.com/office/powerpoint/2010/main" val="682925004"/>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fontScale="92500" lnSpcReduction="20000"/>
          </a:bodyPr>
          <a:lstStyle/>
          <a:p>
            <a:r>
              <a:rPr lang="ar-IQ" dirty="0"/>
              <a:t>ففي التقاليد الإغريقية فان التأكيد على العدالة واحترام القانون تعبير عن مدى صلاحية المجتمع ومقياس لفضائله وكان يرى حكمائهم ان أول ما تعنى به حكومة الجمهورية هو أن تكمل السعادة للمحكومين وان تهبهم الصحة والرضا ، كما اعتبروا أن ليس للاجتماع المدني من قاعدة سوى العدل وان أي دولة لا تعرف أن تقوم به هي دولة فاسدة مؤذنة بالانهيار . كما أكدوا على أن المثل العليا للدولة هي سيادة أحكام القانون والعدالة والتعليم وان الدولة إنما وجدت لصالح الإنسان ولم يوجد الإنسان لصالح الدولة ، إذ ما ولد الإنسان إلا ليسعد .</a:t>
            </a:r>
            <a:endParaRPr lang="en-US" dirty="0"/>
          </a:p>
          <a:p>
            <a:r>
              <a:rPr lang="ar-IQ" dirty="0"/>
              <a:t>       </a:t>
            </a:r>
            <a:r>
              <a:rPr lang="ar-IQ" b="1" dirty="0"/>
              <a:t>وتعد الحرية عند الرومان</a:t>
            </a:r>
            <a:r>
              <a:rPr lang="ar-IQ" dirty="0"/>
              <a:t> رخصة طبيعية تستمد وجودها من قانون أعلى وأسمى من القانون الوضعي ، وكانت أفكار علماءهم التي جعلوا منها أساساً لبناء نظام سياسي دليل على احترام الإرادة الشعبية وحقوق الإنسان.</a:t>
            </a:r>
            <a:endParaRPr lang="en-US" dirty="0"/>
          </a:p>
          <a:p>
            <a:r>
              <a:rPr lang="ar-IQ" dirty="0"/>
              <a:t>       </a:t>
            </a:r>
            <a:endParaRPr lang="en-US" dirty="0"/>
          </a:p>
          <a:p>
            <a:r>
              <a:rPr lang="ar-IQ" b="1" dirty="0"/>
              <a:t>       وهنا نود التنويه إلى انه لا يعني أن ما ذكر يدل على أن هذه الحضارات كانت هي القائمة فقط بل إن تاريخ الأرض ملئ بالحضارات ولكن لقلة الأبحاث فيها وعن هذه الحضارات هو الذي يحول دون ذكرها بشكل معمق . إذ هناك حضارات كانت قائمة وأنشئت دولاً قوية وحكمت لعقود طويلة من الزمن. </a:t>
            </a:r>
            <a:endParaRPr lang="en-US" dirty="0"/>
          </a:p>
          <a:p>
            <a:r>
              <a:rPr lang="en-US" dirty="0"/>
              <a:t> </a:t>
            </a:r>
          </a:p>
          <a:p>
            <a:pPr marL="0" indent="0">
              <a:buNone/>
            </a:pPr>
            <a:endParaRPr lang="en-US" dirty="0"/>
          </a:p>
        </p:txBody>
      </p:sp>
    </p:spTree>
    <p:extLst>
      <p:ext uri="{BB962C8B-B14F-4D97-AF65-F5344CB8AC3E}">
        <p14:creationId xmlns:p14="http://schemas.microsoft.com/office/powerpoint/2010/main" val="983506105"/>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88640"/>
            <a:ext cx="7467600" cy="1143000"/>
          </a:xfrm>
        </p:spPr>
        <p:txBody>
          <a:bodyPr/>
          <a:lstStyle/>
          <a:p>
            <a:pPr algn="ctr"/>
            <a:r>
              <a:rPr lang="ar-IQ" b="1" dirty="0"/>
              <a:t>الاسبوع الاول / المحاضرة الاولى  </a:t>
            </a:r>
            <a:r>
              <a:rPr lang="en-US" dirty="0"/>
              <a:t/>
            </a:r>
            <a:br>
              <a:rPr lang="en-US" dirty="0"/>
            </a:br>
            <a:r>
              <a:rPr lang="ar-IQ" b="1" dirty="0"/>
              <a:t>المقدمة : </a:t>
            </a:r>
            <a:endParaRPr lang="en-US" dirty="0"/>
          </a:p>
        </p:txBody>
      </p:sp>
      <p:sp>
        <p:nvSpPr>
          <p:cNvPr id="3" name="عنصر نائب للمحتوى 2"/>
          <p:cNvSpPr>
            <a:spLocks noGrp="1"/>
          </p:cNvSpPr>
          <p:nvPr>
            <p:ph sz="quarter" idx="1"/>
          </p:nvPr>
        </p:nvSpPr>
        <p:spPr/>
        <p:txBody>
          <a:bodyPr>
            <a:normAutofit fontScale="77500" lnSpcReduction="20000"/>
          </a:bodyPr>
          <a:lstStyle/>
          <a:p>
            <a:r>
              <a:rPr lang="ar-IQ" sz="2600" dirty="0"/>
              <a:t> إن حقوق الإنسان والديمقراطية والحريات العامة من المفاهيم الأساسية التي انتشرت بين الشعوب وازداد الحديث عن هذه المصطلحات إذ تمثل حقوق الإنسان مجموعة من المعايير الأساسية التي لا يمكن للناس أن يعيشوا بكرامة دونها، ومن خلالها يمكن تطوير صفاتنا البشرية وذكائنا ومواهبنا ووعينا وحاجاتنا الروحية واستخدامها من أجل حياة تضمن الاحترام والحماية والكرامة المتأصلة والقيمة الذاتية للإنسان. وقد أصبح موضوعها اليوم يحتل أهمية بالغة في الجهود الدولية حتى أنه أخذ يشكل عامل ضغط على الدول التي تنتهك الحقوق من أجل تغيير سياساتها، وان العمل على دراسة وتشخيص واقع الانسان من المؤشرات المهمة التي تحفظ كرامة الإنسان، وهنالك جدل كثير في فهمها وتفسيرها من حيث مضمونها وطبيعتها لذلك جاءت الضرورة والأهمية للكتابة في تلك المواضيع .</a:t>
            </a:r>
            <a:endParaRPr lang="en-US" sz="2600" dirty="0"/>
          </a:p>
          <a:p>
            <a:r>
              <a:rPr lang="ar-IQ" sz="2600" dirty="0"/>
              <a:t>       وفي الآونة الأخيرة أصبحت هذه المفردات مادة أساس تدرس في جميع الجامعات ونهدف هنا إلى وضع تعريف شامل ومركز بحقوق الإنسان ابتداءً من جذور نشأتها والتطورات التي شهدتها هذه الحقوق عبر العصور والمجتمعات البشرية فضلاً عن </a:t>
            </a:r>
            <a:r>
              <a:rPr lang="ar-IQ" sz="2600" dirty="0" err="1"/>
              <a:t>أسهام</a:t>
            </a:r>
            <a:r>
              <a:rPr lang="ar-IQ" sz="2600" dirty="0"/>
              <a:t> الشريعة الإسلامية والأديان والحضارات في رفدها بالقيم والمثل في تاريخنا المعاصر . كما نتناول الاعتراف الدولي بحقوق الإنسان من قبل المنظمات الدولية وفي مقدمتها الأمم المتحدة ، ثم ظهور المنظمات غير الحكومية المعنية بحقوق الإنسان والقانون الدولي الإنساني وأهداف تلك المنظمات ووسائل عملها ودورها في تطور واحترام وحماية حقوق الإنسان .</a:t>
            </a:r>
            <a:endParaRPr lang="en-US" sz="2600" dirty="0"/>
          </a:p>
          <a:p>
            <a:r>
              <a:rPr lang="ar-IQ" dirty="0"/>
              <a:t> </a:t>
            </a:r>
          </a:p>
        </p:txBody>
      </p:sp>
    </p:spTree>
    <p:extLst>
      <p:ext uri="{BB962C8B-B14F-4D97-AF65-F5344CB8AC3E}">
        <p14:creationId xmlns:p14="http://schemas.microsoft.com/office/powerpoint/2010/main" val="3384426090"/>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مفهوم وخصائص حقوق الإنسان والجذور التاريخية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20000"/>
          </a:bodyPr>
          <a:lstStyle/>
          <a:p>
            <a:r>
              <a:rPr lang="ar-IQ" dirty="0"/>
              <a:t> </a:t>
            </a:r>
            <a:r>
              <a:rPr lang="ar-IQ" b="1" dirty="0"/>
              <a:t>الحق في اللغة</a:t>
            </a:r>
            <a:r>
              <a:rPr lang="ar-IQ" dirty="0"/>
              <a:t> : هو الثبات وهو نقيض الباطل ، وهو اسم من أسماء الله الحسنى .</a:t>
            </a:r>
            <a:endParaRPr lang="en-US" dirty="0"/>
          </a:p>
          <a:p>
            <a:r>
              <a:rPr lang="ar-IQ" b="1" dirty="0"/>
              <a:t>      الحق في المصطلح</a:t>
            </a:r>
            <a:r>
              <a:rPr lang="ar-IQ" dirty="0"/>
              <a:t> : هو سلطة إرادية للفرد ، أو هو مصلحة يحميها القانون أو هو انتماء لشخص ما يحميه القانون .</a:t>
            </a:r>
            <a:endParaRPr lang="en-US" dirty="0"/>
          </a:p>
          <a:p>
            <a:r>
              <a:rPr lang="ar-IQ" dirty="0"/>
              <a:t>        وقبل الدخول إلى مفهوم حقوق الإنسان وجب التطرق إلى بعض المصطلحات المهمة مثل :</a:t>
            </a:r>
            <a:endParaRPr lang="en-US" dirty="0"/>
          </a:p>
          <a:p>
            <a:r>
              <a:rPr lang="ar-IQ" dirty="0"/>
              <a:t> </a:t>
            </a:r>
            <a:r>
              <a:rPr lang="ar-IQ" b="1" dirty="0"/>
              <a:t>القانون بمعناه العام :</a:t>
            </a:r>
            <a:r>
              <a:rPr lang="ar-IQ" dirty="0"/>
              <a:t> هو مجموعة من القواعد الملزمة التي تنظم سلوك الأشخاص وحياتهم ونشاطهم وعلاقاتهم بعضهم ببعض وتقره السلطة التشريعية في البلاد ، أما بمعناه الخاص فهو مجموعة من القواعد التي تنظم ناحية معينة من حياة الأشخاص ونشاطهم كقانون العمل وقانون البناء وقانون التقاعد ... الخ .</a:t>
            </a:r>
            <a:endParaRPr lang="en-US" dirty="0"/>
          </a:p>
          <a:p>
            <a:r>
              <a:rPr lang="ar-IQ" b="1" dirty="0"/>
              <a:t>       أما القانون الطبيعي</a:t>
            </a:r>
            <a:r>
              <a:rPr lang="en-US" dirty="0"/>
              <a:t>: </a:t>
            </a:r>
            <a:r>
              <a:rPr lang="ar-IQ" dirty="0"/>
              <a:t>فهو القانون المستمد من الطبيعة والذي يفر ض نفسه على المجتمع البشري عند فقدان القانون الوضعي وهذا القانون غير مكتوب ويدور حول فكرتي العدل والخير العام .</a:t>
            </a:r>
            <a:endParaRPr lang="en-US" dirty="0"/>
          </a:p>
          <a:p>
            <a:r>
              <a:rPr lang="ar-IQ" dirty="0"/>
              <a:t>       </a:t>
            </a:r>
            <a:r>
              <a:rPr lang="ar-IQ" b="1" dirty="0"/>
              <a:t>أما القانون الوضعي</a:t>
            </a:r>
            <a:r>
              <a:rPr lang="ar-IQ" dirty="0"/>
              <a:t>: فهو القانون الذي تضعه سلطة ما ، وهو على قسمين( الحقوق الدولية والحقوق الداخلية) أي محلي وعالمي .</a:t>
            </a:r>
            <a:endParaRPr lang="en-US" dirty="0"/>
          </a:p>
          <a:p>
            <a:r>
              <a:rPr lang="ar-IQ" b="1" dirty="0"/>
              <a:t>       الحقوق الطبيعية</a:t>
            </a:r>
            <a:r>
              <a:rPr lang="ar-IQ" dirty="0"/>
              <a:t> : وهي حقوق لا سبيل إلى انتزاعها من الإنسان لأنه يولد متمتعا بها كحقه بالحياة وحقه في الحرية وحقه في اكتساب السعادة وحقه في تغيير الحكومات التي تحول دون تمتعه بهذه الحقوق .</a:t>
            </a:r>
          </a:p>
        </p:txBody>
      </p:sp>
    </p:spTree>
    <p:extLst>
      <p:ext uri="{BB962C8B-B14F-4D97-AF65-F5344CB8AC3E}">
        <p14:creationId xmlns:p14="http://schemas.microsoft.com/office/powerpoint/2010/main" val="1359940243"/>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مفهوم وتعريف حقوق الإنسان </a:t>
            </a:r>
            <a:r>
              <a:rPr lang="en-US" dirty="0"/>
              <a:t/>
            </a:r>
            <a:br>
              <a:rPr lang="en-US" dirty="0"/>
            </a:br>
            <a:endParaRPr lang="ar-IQ" dirty="0"/>
          </a:p>
        </p:txBody>
      </p:sp>
      <p:sp>
        <p:nvSpPr>
          <p:cNvPr id="3" name="عنصر نائب للمحتوى 2"/>
          <p:cNvSpPr>
            <a:spLocks noGrp="1"/>
          </p:cNvSpPr>
          <p:nvPr>
            <p:ph sz="quarter" idx="1"/>
          </p:nvPr>
        </p:nvSpPr>
        <p:spPr>
          <a:xfrm>
            <a:off x="457200" y="1268760"/>
            <a:ext cx="7467600" cy="4873752"/>
          </a:xfrm>
        </p:spPr>
        <p:txBody>
          <a:bodyPr>
            <a:normAutofit/>
          </a:bodyPr>
          <a:lstStyle/>
          <a:p>
            <a:r>
              <a:rPr lang="ar-IQ" dirty="0"/>
              <a:t> </a:t>
            </a:r>
          </a:p>
        </p:txBody>
      </p:sp>
      <p:sp>
        <p:nvSpPr>
          <p:cNvPr id="5" name="مستطيل 4"/>
          <p:cNvSpPr/>
          <p:nvPr/>
        </p:nvSpPr>
        <p:spPr>
          <a:xfrm>
            <a:off x="2411760" y="1340768"/>
            <a:ext cx="5886400" cy="4524315"/>
          </a:xfrm>
          <a:prstGeom prst="rect">
            <a:avLst/>
          </a:prstGeom>
        </p:spPr>
        <p:txBody>
          <a:bodyPr wrap="square">
            <a:spAutoFit/>
          </a:bodyPr>
          <a:lstStyle/>
          <a:p>
            <a:r>
              <a:rPr lang="ar-IQ" dirty="0"/>
              <a:t>هي المعايير الأساسية التي لا يمكن للإنسان أن يعيشوا بكرامة باعتبارهم بشراً من دونها وان حقوق الإنسان هي أساس الحرية والعدالة والمساواة وان من شان هذه الحقوق واحترامها إتاحة إمكانية تنمية الفرد والمجتمع تنمية كاملة ، وتمتد جذور تنمية حقوق الإنسان في الصراع من اجل الحرية والمساواة في كل مكان في العالم ويوجد الأساس الذي تقوم عليه حقوق الإنسان مثل احترام حياة الإنسان وكرامته في اغلب الديانات والفلسفات . ويمكن ان نورد أهم التعريفات التي </a:t>
            </a:r>
            <a:r>
              <a:rPr lang="ar-IQ" dirty="0" err="1"/>
              <a:t>تنأولت</a:t>
            </a:r>
            <a:r>
              <a:rPr lang="ar-IQ" dirty="0"/>
              <a:t> موضوع حقوق الانسان وكما هو آتي :</a:t>
            </a:r>
            <a:endParaRPr lang="en-US" dirty="0"/>
          </a:p>
          <a:p>
            <a:r>
              <a:rPr lang="ar-IQ" b="1" dirty="0"/>
              <a:t>عرفها الأستاذ </a:t>
            </a:r>
            <a:r>
              <a:rPr lang="ar-IQ" b="1" dirty="0" err="1"/>
              <a:t>رينيه</a:t>
            </a:r>
            <a:r>
              <a:rPr lang="ar-IQ" b="1" dirty="0"/>
              <a:t> كاسان بأنها</a:t>
            </a:r>
            <a:r>
              <a:rPr lang="ar-IQ" dirty="0"/>
              <a:t> : فرع خاص من فروع العلوم الاجتماعية، يختص بدراسة العلاقات بين الناس، استناداً الى كرامة الانسان، بتحديد الحقوق والرخصة الضرورية لازدهار كل كائن إنسان .</a:t>
            </a:r>
            <a:endParaRPr lang="en-US" dirty="0"/>
          </a:p>
          <a:p>
            <a:r>
              <a:rPr lang="ar-IQ" b="1" dirty="0"/>
              <a:t>أما الفرنسي ايف ماديو فقد قال بأنها</a:t>
            </a:r>
            <a:r>
              <a:rPr lang="ar-IQ" dirty="0"/>
              <a:t> : الحقوق الشخصية المعترف بها وطنياً ودولياً والتي في ظل حضارة معينة، تضمن الجمع بين تأكيد الكرامة الانسانية وحمايتها من جهة، والمحافظة على النظام العام من جهة أخرى .</a:t>
            </a:r>
            <a:endParaRPr lang="en-US" dirty="0"/>
          </a:p>
          <a:p>
            <a:r>
              <a:rPr lang="ar-IQ" b="1" dirty="0"/>
              <a:t>بينما عرف الدكتور جابر </a:t>
            </a:r>
            <a:r>
              <a:rPr lang="ar-IQ" b="1" dirty="0" err="1"/>
              <a:t>الرأوي</a:t>
            </a:r>
            <a:r>
              <a:rPr lang="ar-IQ" b="1" dirty="0"/>
              <a:t> بأنها</a:t>
            </a:r>
            <a:r>
              <a:rPr lang="ar-IQ" dirty="0"/>
              <a:t> : الحقوق التي تهدف الى ضمان وحماية معنى الإنسانية في مختلف المجالات السياسية والاقتصادية والاجتماعية والثقافية . </a:t>
            </a:r>
            <a:endParaRPr lang="en-US" dirty="0"/>
          </a:p>
        </p:txBody>
      </p:sp>
    </p:spTree>
    <p:extLst>
      <p:ext uri="{BB962C8B-B14F-4D97-AF65-F5344CB8AC3E}">
        <p14:creationId xmlns:p14="http://schemas.microsoft.com/office/powerpoint/2010/main" val="149957108"/>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smtClean="0"/>
              <a:t/>
            </a:r>
            <a:br>
              <a:rPr lang="en-US" dirty="0" smtClean="0"/>
            </a:br>
            <a:r>
              <a:rPr lang="ar-IQ" sz="2700" b="1" dirty="0"/>
              <a:t>خصائص حقوق الإنسان	</a:t>
            </a:r>
            <a:r>
              <a:rPr lang="en-US" sz="2700" dirty="0"/>
              <a:t/>
            </a:r>
            <a:br>
              <a:rPr lang="en-US" sz="2700" dirty="0"/>
            </a:br>
            <a:r>
              <a:rPr lang="ar-IQ" sz="2700" dirty="0"/>
              <a:t>يمكن إدراج أهم الخصائص التي تتسم بها حقوق الإنسان وإجمالها </a:t>
            </a:r>
            <a:r>
              <a:rPr lang="ar-IQ" dirty="0"/>
              <a:t>بما  يأتي :</a:t>
            </a:r>
            <a:endParaRPr lang="en-US" dirty="0"/>
          </a:p>
        </p:txBody>
      </p:sp>
      <p:sp>
        <p:nvSpPr>
          <p:cNvPr id="3" name="عنصر نائب للمحتوى 2"/>
          <p:cNvSpPr>
            <a:spLocks noGrp="1"/>
          </p:cNvSpPr>
          <p:nvPr>
            <p:ph sz="quarter" idx="1"/>
          </p:nvPr>
        </p:nvSpPr>
        <p:spPr>
          <a:xfrm>
            <a:off x="457200" y="1484086"/>
            <a:ext cx="7467600" cy="4873752"/>
          </a:xfrm>
        </p:spPr>
        <p:txBody>
          <a:bodyPr>
            <a:normAutofit fontScale="92500"/>
          </a:bodyPr>
          <a:lstStyle/>
          <a:p>
            <a:r>
              <a:rPr lang="en-US" dirty="0"/>
              <a:t>-1</a:t>
            </a:r>
            <a:r>
              <a:rPr lang="ar-IQ" dirty="0"/>
              <a:t>حقوق الإنسان لا تشترى ولا تكتسب ولا تورث ، فهي ببساطة ملك الناس كلهم لأنهم بشر بمعنى أدق إن حقوق الإنسان </a:t>
            </a:r>
            <a:r>
              <a:rPr lang="ar-IQ" b="1" dirty="0"/>
              <a:t>( متأصلة )</a:t>
            </a:r>
            <a:r>
              <a:rPr lang="ar-IQ" dirty="0"/>
              <a:t> في كل فرد .</a:t>
            </a:r>
            <a:endParaRPr lang="en-US" dirty="0"/>
          </a:p>
          <a:p>
            <a:r>
              <a:rPr lang="en-US" dirty="0"/>
              <a:t>-2  </a:t>
            </a:r>
            <a:r>
              <a:rPr lang="ar-IQ" dirty="0"/>
              <a:t>حقوق الإنسان واحدة لجميع البشر بغض النظر عن العنصر أو الجنس أو الدين أو الرأي السياسي أو الرأي الأخر أو الأصل.</a:t>
            </a:r>
            <a:endParaRPr lang="en-US" dirty="0"/>
          </a:p>
          <a:p>
            <a:r>
              <a:rPr lang="ar-IQ" dirty="0"/>
              <a:t>الوطني أو الاجتماعي ، إذ أن الناس قد ولدو أحراً جميعهم ومتساوين في الكرامة والحقوق ، بمعنى أدق إن حقوق الإنسان </a:t>
            </a:r>
            <a:r>
              <a:rPr lang="ar-IQ" b="1" dirty="0"/>
              <a:t>( عالمية )</a:t>
            </a:r>
            <a:r>
              <a:rPr lang="ar-IQ" dirty="0"/>
              <a:t> لكل الناس .</a:t>
            </a:r>
            <a:endParaRPr lang="en-US" dirty="0"/>
          </a:p>
          <a:p>
            <a:r>
              <a:rPr lang="en-US" dirty="0"/>
              <a:t>-3</a:t>
            </a:r>
            <a:r>
              <a:rPr lang="ar-IQ" dirty="0"/>
              <a:t>حقوق الإنسان لا يمكن انتزاعها ، فليس من حق احد أن يحرم شخصاً أخر من حقه حتى لو لم تعترف بها قوانين بلده أو عندما تنتهكها تلك القوانين فحقوق الإنسان ثابتة أي </a:t>
            </a:r>
            <a:r>
              <a:rPr lang="ar-IQ" b="1" dirty="0"/>
              <a:t>( غير قابلة للتصرف  أو التجزئة )</a:t>
            </a:r>
            <a:r>
              <a:rPr lang="ar-IQ" dirty="0"/>
              <a:t> .</a:t>
            </a:r>
            <a:endParaRPr lang="en-US" dirty="0"/>
          </a:p>
          <a:p>
            <a:r>
              <a:rPr lang="en-US" dirty="0"/>
              <a:t>-4</a:t>
            </a:r>
            <a:r>
              <a:rPr lang="ar-IQ" dirty="0"/>
              <a:t>لكي يعيش الناس بكرامة فانه يحق لهم أن يتمتعوا بالحرية والأمن وبمستويات معيشية لائقة بهم ، أي إن حقوق الإنسان </a:t>
            </a:r>
            <a:r>
              <a:rPr lang="ar-IQ" b="1" dirty="0"/>
              <a:t>( غير قابلة للتصرف أو التجزئة ) .</a:t>
            </a:r>
            <a:endParaRPr lang="en-US" dirty="0"/>
          </a:p>
          <a:p>
            <a:r>
              <a:rPr lang="ar-IQ" dirty="0"/>
              <a:t>5- إن حقوق الإنسان في حالة تطور مستمر، وكما أنها مرتبطة بالإنسان بصفة إنسانا، مما يستوجب الى تطوير الحقوق والواجبات .  </a:t>
            </a:r>
            <a:endParaRPr lang="en-US" dirty="0"/>
          </a:p>
          <a:p>
            <a:pPr marL="0" indent="0">
              <a:buNone/>
            </a:pPr>
            <a:endParaRPr lang="ar-IQ" dirty="0"/>
          </a:p>
        </p:txBody>
      </p:sp>
    </p:spTree>
    <p:extLst>
      <p:ext uri="{BB962C8B-B14F-4D97-AF65-F5344CB8AC3E}">
        <p14:creationId xmlns:p14="http://schemas.microsoft.com/office/powerpoint/2010/main" val="1305903829"/>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7467600" cy="1143000"/>
          </a:xfrm>
        </p:spPr>
        <p:txBody>
          <a:bodyPr/>
          <a:lstStyle/>
          <a:p>
            <a:pPr algn="ctr"/>
            <a:r>
              <a:rPr lang="ar-IQ" b="1" dirty="0"/>
              <a:t>الجذور التاريخية </a:t>
            </a:r>
            <a:endParaRPr lang="ar-IQ" dirty="0"/>
          </a:p>
        </p:txBody>
      </p:sp>
      <p:sp>
        <p:nvSpPr>
          <p:cNvPr id="3" name="عنصر نائب للمحتوى 2"/>
          <p:cNvSpPr>
            <a:spLocks noGrp="1"/>
          </p:cNvSpPr>
          <p:nvPr>
            <p:ph sz="quarter" idx="1"/>
          </p:nvPr>
        </p:nvSpPr>
        <p:spPr>
          <a:xfrm>
            <a:off x="457200" y="1412776"/>
            <a:ext cx="7467600" cy="4873752"/>
          </a:xfrm>
        </p:spPr>
        <p:txBody>
          <a:bodyPr>
            <a:normAutofit fontScale="62500" lnSpcReduction="20000"/>
          </a:bodyPr>
          <a:lstStyle/>
          <a:p>
            <a:r>
              <a:rPr lang="ar-IQ" dirty="0"/>
              <a:t> إن التاريخ حلقات موصلة يكمل بعضها بعضاً فالماضي وسيلة لفهم الحاضر كما أن الحاضر يعيش فيه الماضي وكلاهما يرسمان ملامح المستقبل وموضوع حقوق الإنسان ليس وليد العصر وإنما هو قديم قدم الإنسانية نفسها ويشكل جزءاً لا يتجزأ من تاريخها ، فهو قد ارتبط بالمجتمعات البشرية منذ بدء الخليقة وتأثر سلباً وإيجاباً بالظروف الزمنية والمكانية لتلك المجتمعات والتيارات الفكرية والتقاليد السائدة فيها وكما ارتبط بالشرائع الإلهية وآخرها الشريعة الإسلامية </a:t>
            </a:r>
            <a:endParaRPr lang="en-US" dirty="0"/>
          </a:p>
          <a:p>
            <a:r>
              <a:rPr lang="ar-IQ" dirty="0"/>
              <a:t>       لذا وجب علينا التعرف على تاريخ حقوق الإنسان وفهم مراحل تطورها ولنستعيد ثقتنا بديننا وأنفسنا ، فالإسلام هو أول من قرر المبادئ الخاصة بحقوق الإنسان على أكمل وجه وصورة وأوسع نطاق وهذه المبادئ طالما صدرناها إلى الناس وألان يعاد تصديرها إلينا على أنها من الغرب .</a:t>
            </a:r>
            <a:endParaRPr lang="en-US" dirty="0"/>
          </a:p>
          <a:p>
            <a:r>
              <a:rPr lang="ar-IQ" b="1" dirty="0"/>
              <a:t>       إن تاريخ حقوق الإنسان مر بثلاث مراحل أساسية هي :</a:t>
            </a:r>
            <a:endParaRPr lang="en-US" dirty="0"/>
          </a:p>
          <a:p>
            <a:r>
              <a:rPr lang="ar-IQ" b="1" dirty="0"/>
              <a:t>المرحلة الأولى :-</a:t>
            </a:r>
            <a:r>
              <a:rPr lang="ar-IQ" dirty="0"/>
              <a:t> حقوق الإنسان في الحضارات والمجتمعات القديمة ، وتبدأ هذه المرحلة من بدء الخليقة إلى القرن الخامس الميلادي أي بسقوط الإمبراطورية الرومانية .</a:t>
            </a:r>
            <a:endParaRPr lang="en-US" dirty="0"/>
          </a:p>
          <a:p>
            <a:r>
              <a:rPr lang="ar-IQ" b="1" dirty="0"/>
              <a:t>المرحلة الثانية</a:t>
            </a:r>
            <a:r>
              <a:rPr lang="ar-IQ" dirty="0"/>
              <a:t> :- حقوق الإنسان في العصور الوسطى وتبدأ من ظهور الإسلام في القرن الخامس الميلادي وتنتهي بالقرن الخامس عشر الميلادي تقريباً .</a:t>
            </a:r>
            <a:endParaRPr lang="en-US" dirty="0"/>
          </a:p>
          <a:p>
            <a:r>
              <a:rPr lang="ar-IQ" b="1" dirty="0"/>
              <a:t>المرحلة الثالثة</a:t>
            </a:r>
            <a:r>
              <a:rPr lang="ar-IQ" dirty="0"/>
              <a:t> :- حقوق الإنسان في العصر الحديث وتبدأ من القرن الخامس عشر الميلادي </a:t>
            </a:r>
            <a:endParaRPr lang="en-US" dirty="0"/>
          </a:p>
          <a:p>
            <a:r>
              <a:rPr lang="ar-IQ" dirty="0" smtClean="0"/>
              <a:t>       على أن هذه المراحل لم تكن منفصلة عن بعض ولا توجد فواصل زمنية محددة بينها ، فحقوق الإنسان لم تنتقل من مرحلة إلى أخرى دفعة واحدة وإنما على شكل مراحل .                                                                        </a:t>
            </a:r>
            <a:r>
              <a:rPr lang="ar-IQ" b="1" dirty="0" smtClean="0"/>
              <a:t> </a:t>
            </a:r>
            <a:r>
              <a:rPr lang="ar-IQ" b="1" dirty="0"/>
              <a:t>المرحلة الأولى :</a:t>
            </a:r>
            <a:r>
              <a:rPr lang="ar-IQ" dirty="0"/>
              <a:t> حقوق الإنسان في الحضارات والمجتمعات القديمة</a:t>
            </a:r>
            <a:endParaRPr lang="en-US" dirty="0"/>
          </a:p>
          <a:p>
            <a:r>
              <a:rPr lang="ar-IQ" dirty="0"/>
              <a:t>       لم يعش الإنسان القديم بحسب ما تمليه عليه غرائزه كما يصوره الكثير من الباحثين ، لان البشرية لم تخلق في الأرض لتعيش حياة الفوضى بل إن المجتمع البشري الأول قد سار مدة طويلة محفوفاً بالعناية الإلهية والرعاية الربانية وهذا لا يعني انه </a:t>
            </a:r>
            <a:endParaRPr lang="en-US" dirty="0"/>
          </a:p>
          <a:p>
            <a:r>
              <a:rPr lang="ar-IQ" dirty="0"/>
              <a:t>لم تقم مجتمعات على الصورة التي صورها الباحثون في التاريخ البشري لكنها تفتقر إلى الجانب الديني .</a:t>
            </a:r>
            <a:endParaRPr lang="en-US" dirty="0"/>
          </a:p>
          <a:p>
            <a:endParaRPr lang="ar-IQ" dirty="0"/>
          </a:p>
        </p:txBody>
      </p:sp>
    </p:spTree>
    <p:extLst>
      <p:ext uri="{BB962C8B-B14F-4D97-AF65-F5344CB8AC3E}">
        <p14:creationId xmlns:p14="http://schemas.microsoft.com/office/powerpoint/2010/main" val="22126994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7467600" cy="1143000"/>
          </a:xfrm>
        </p:spPr>
        <p:txBody>
          <a:bodyPr>
            <a:normAutofit fontScale="90000"/>
          </a:bodyPr>
          <a:lstStyle/>
          <a:p>
            <a:pPr algn="ctr"/>
            <a:r>
              <a:rPr lang="ar-IQ" b="1" dirty="0"/>
              <a:t>حقوق الإنسان في بعض الحضارات القديمة</a:t>
            </a:r>
            <a:r>
              <a:rPr lang="en-US" dirty="0"/>
              <a:t/>
            </a:r>
            <a:br>
              <a:rPr lang="en-US" dirty="0"/>
            </a:br>
            <a:r>
              <a:rPr lang="ar-IQ" b="1" dirty="0"/>
              <a:t>أولاً : حقوق الإنسان في حضارات بلاد وادي الرافدين ووادي النيل </a:t>
            </a: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en-US" b="1" dirty="0"/>
              <a:t>-1</a:t>
            </a:r>
            <a:r>
              <a:rPr lang="ar-IQ" b="1" dirty="0"/>
              <a:t>:</a:t>
            </a:r>
            <a:r>
              <a:rPr lang="en-US" b="1" dirty="0"/>
              <a:t>  </a:t>
            </a:r>
            <a:r>
              <a:rPr lang="ar-IQ" b="1" dirty="0"/>
              <a:t> حضارة بلاد وادي الرافدين  </a:t>
            </a:r>
            <a:endParaRPr lang="en-US" dirty="0"/>
          </a:p>
          <a:p>
            <a:r>
              <a:rPr lang="ar-IQ" b="1" dirty="0"/>
              <a:t>       </a:t>
            </a:r>
            <a:r>
              <a:rPr lang="ar-IQ" dirty="0"/>
              <a:t>إن الحقب التاريخية التي مرت على العراق القديم هي العهد السومري </a:t>
            </a:r>
            <a:r>
              <a:rPr lang="ar-IQ" dirty="0" err="1"/>
              <a:t>والأكدي</a:t>
            </a:r>
            <a:r>
              <a:rPr lang="ar-IQ" dirty="0"/>
              <a:t> والبابلي والآشوري ثم البابلي الثاني وقد شهدت تطوراً كبيراً في التمدن الإنساني وان حضارة بلاد وادي الرافدين أي ( العراق القديم ) هي أقدم حضارة في العالم من خلال تاريخه في جوانبه المختلفة الديني والسياسي والاجتماعي والاقتصادي . ويذكر العلماء أن أول وثيقة لحقوق الإنسان سومرية . </a:t>
            </a:r>
            <a:endParaRPr lang="en-US" dirty="0"/>
          </a:p>
          <a:p>
            <a:r>
              <a:rPr lang="ar-IQ" dirty="0"/>
              <a:t>       الذي يهمنا هو الجانب الاجتماعي</a:t>
            </a:r>
            <a:r>
              <a:rPr lang="ar-IQ" b="1" dirty="0"/>
              <a:t> </a:t>
            </a:r>
            <a:r>
              <a:rPr lang="ar-IQ" dirty="0"/>
              <a:t>فقد انشأ أكثر القوانين لإعطاء الإنسان حقوقه والتعريف بواجباته فالحرية والعدالة والمساواة كانت من الأفكار الأساسية التي تجسدت في كثير من القوانين منها : قانون ( أور- نمو وقانون لبت - عشتار وقانون </a:t>
            </a:r>
            <a:r>
              <a:rPr lang="ar-IQ" dirty="0" err="1"/>
              <a:t>اشنونا</a:t>
            </a:r>
            <a:r>
              <a:rPr lang="ar-IQ" dirty="0"/>
              <a:t> وقانون حمورابي والقوانين الآشورية ) ولا ننكر أن هناك طبقية في المجتمع العراقي القديم وهي طبقة الأحرار وطبقة العبيد والطبقة الوسطى . وان التمييز بين طبقتين فقط هما طبقة الأحرار والعبيد ويلاحظ سعي الحكام آنذاك إلى إعطاء المزيد من الحماية لطبقة العبيد ولتخليصها من العبودية </a:t>
            </a:r>
            <a:r>
              <a:rPr lang="ar-IQ" b="1" dirty="0"/>
              <a:t>. </a:t>
            </a:r>
            <a:r>
              <a:rPr lang="ar-IQ" dirty="0"/>
              <a:t>كما كان للمرأة في العصر العراقي القديم الحق في ممارسة أعمال ومهن مختلفة والقيام بواجبات ضمنها لها المجتمع والقانون .</a:t>
            </a:r>
            <a:endParaRPr lang="en-US" dirty="0"/>
          </a:p>
          <a:p>
            <a:r>
              <a:rPr lang="ar-IQ" dirty="0"/>
              <a:t>       وتعد شريعة حمورابي العاهل البابلي التي أصدرها في السنة الثلاثين من حكمه والتي اهتمت بحقوق الإنسان بعد إعادته توحيد وادي الرافدين بدولة واحدة . وقد استند حمورابي في شريعته إلى ما كان سائداً من أعراف وقوانين سابقة لزمانه إلا انه جمعها وعدلها ونقاها لتلاءم مجتمع الدولة الجديدة الواسعة الأرجاء ، ثم دون مواد شريعته على عدد من المسلات الحجرية ورقم الطين ووزعها على أمهات مدن العراق القديم . وبهذا يكون قدماء العراقيين قد سبقوا غيرهم من الشعوب بحوالي ألف سنة في وضع الإصلاحات والقوانين التي تحفظ للفرد حريته وحقوقه وأمنه . </a:t>
            </a:r>
            <a:endParaRPr lang="en-US" dirty="0"/>
          </a:p>
          <a:p>
            <a:endParaRPr lang="ar-IQ" dirty="0"/>
          </a:p>
        </p:txBody>
      </p:sp>
    </p:spTree>
    <p:extLst>
      <p:ext uri="{BB962C8B-B14F-4D97-AF65-F5344CB8AC3E}">
        <p14:creationId xmlns:p14="http://schemas.microsoft.com/office/powerpoint/2010/main" val="19282589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t>
            </a:r>
            <a:br>
              <a:rPr lang="en-US" dirty="0"/>
            </a:br>
            <a:r>
              <a:rPr lang="en-US" dirty="0"/>
              <a:t> </a:t>
            </a:r>
            <a:r>
              <a:rPr lang="ar-IQ" b="1" dirty="0"/>
              <a:t>2- الحضارة المصرية ( حضارة وادي النيل )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 أن حضارة وادي النيل مرت عليها دول لها نظم حكم مختلفة، كانت مصر خلالها مع العدل مرة وعانت من الظلم والاستبداد مرات، فقد خضعت مصر لحكام الفراعنة </a:t>
            </a:r>
            <a:r>
              <a:rPr lang="ar-IQ" dirty="0" err="1"/>
              <a:t>والهكسوس</a:t>
            </a:r>
            <a:r>
              <a:rPr lang="ar-IQ" dirty="0"/>
              <a:t> والرومان .</a:t>
            </a:r>
            <a:endParaRPr lang="en-US" dirty="0"/>
          </a:p>
          <a:p>
            <a:r>
              <a:rPr lang="ar-IQ" b="1" dirty="0"/>
              <a:t>ففي عهد الفراعنة مرت مصر بثلاث مراحل .</a:t>
            </a:r>
            <a:endParaRPr lang="en-US" dirty="0"/>
          </a:p>
          <a:p>
            <a:pPr lvl="0"/>
            <a:r>
              <a:rPr lang="ar-IQ" dirty="0"/>
              <a:t>المرحلة الاولى مرحلة الدولة الفرعونية القديمة تقوم على فكرة </a:t>
            </a:r>
            <a:r>
              <a:rPr lang="ar-IQ" dirty="0" err="1"/>
              <a:t>إلوهية</a:t>
            </a:r>
            <a:r>
              <a:rPr lang="ar-IQ" dirty="0"/>
              <a:t> الملك الذي يلقب بالفرعون ويعد سيد الارض ومن عليها، فليس من حق الشعب المشاركة في الحكم وإنما على الجميع السمع والطاعة .</a:t>
            </a:r>
            <a:endParaRPr lang="en-US" dirty="0"/>
          </a:p>
          <a:p>
            <a:pPr lvl="0"/>
            <a:r>
              <a:rPr lang="ar-IQ" dirty="0"/>
              <a:t>المرحلة الثانية تحققت العدالة نوعاً ما</a:t>
            </a:r>
            <a:endParaRPr lang="en-US" dirty="0"/>
          </a:p>
          <a:p>
            <a:pPr lvl="0"/>
            <a:r>
              <a:rPr lang="ar-IQ" dirty="0"/>
              <a:t>المرحلة الثالثة عاد الظلم في حكم الشعب ولقب الحاكم بالفرعون وأصبح ملكه مطلقاً واجتمعت في يده كل السلطات الدينية والزمنية أي ادعى هو نفسه اله فقال كما أورد القران الكريم مقولتهُ (( فقال أنا ربكُمُ الأعلى )) وقد أورد القران الكريم العديد من الآيات القرآنية التي تدل على طغيان الحكام في تلك الفترة وفسادهم ومن ذلك قوله تعالى (( إن فرعون علا في الأرض وجعل أهلها شيعاً يستضعف طائفةً منهم يذُبحُ أبنائهم ويستحي نساءهم إنهُ كان من المفسدين ))  </a:t>
            </a:r>
            <a:endParaRPr lang="en-US" dirty="0"/>
          </a:p>
          <a:p>
            <a:r>
              <a:rPr lang="ar-IQ" dirty="0"/>
              <a:t>اما في عهد </a:t>
            </a:r>
            <a:r>
              <a:rPr lang="ar-IQ" dirty="0" err="1"/>
              <a:t>الهكسوس</a:t>
            </a:r>
            <a:r>
              <a:rPr lang="ar-IQ" dirty="0"/>
              <a:t>، فقد تعرضت مصر لغزوا </a:t>
            </a:r>
            <a:r>
              <a:rPr lang="ar-IQ" dirty="0" err="1"/>
              <a:t>الهكسوس</a:t>
            </a:r>
            <a:r>
              <a:rPr lang="ar-IQ" dirty="0"/>
              <a:t> في نهاية الدولة الفرعونية الوسطى، وحكموها لمدة تصل الى مائة عام أو يزيد وفيها قصة سيدنا يوسف(عليه السلام ) وكان المجتمع المصري ينقسم الى ثلاث طبقات وهي طبقة الحكام وطبقة الفقراء وطبقة الرقيق. ان دخول سيدنا يوسف ( عليه السلام ) السجن ظلما دليل على مدى الظلم وتعامل </a:t>
            </a:r>
            <a:r>
              <a:rPr lang="ar-IQ" dirty="0" err="1"/>
              <a:t>الهكسوس</a:t>
            </a:r>
            <a:r>
              <a:rPr lang="ar-IQ" dirty="0"/>
              <a:t> مع المصريين بالعنف والقسوة .</a:t>
            </a:r>
            <a:endParaRPr lang="en-US" dirty="0"/>
          </a:p>
          <a:p>
            <a:r>
              <a:rPr lang="ar-IQ" dirty="0" err="1"/>
              <a:t>وخعت</a:t>
            </a:r>
            <a:r>
              <a:rPr lang="ar-IQ" dirty="0"/>
              <a:t> مصر لحكم اليونان منذ دخول الاسكندر المقدوني لها وقد أقاموا حكمهم على أساس التفرقة العنصرية، إذ اعتبروا أنفسهم الجنس الممتاز. وبعدها تمكن حكام الرومان من فرض سيطرتهم على مصر بعد انتصارهم على الإغريق وقد سار الرومان على سياسة التميز العنصري جاعلين المصريين أبناء البلاد في الطبقة الأخيرة. </a:t>
            </a:r>
            <a:endParaRPr lang="en-US" dirty="0"/>
          </a:p>
        </p:txBody>
      </p:sp>
    </p:spTree>
    <p:extLst>
      <p:ext uri="{BB962C8B-B14F-4D97-AF65-F5344CB8AC3E}">
        <p14:creationId xmlns:p14="http://schemas.microsoft.com/office/powerpoint/2010/main" val="37393392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ثانياً : حقوق الإنسان في بعض الحضارات القديمة الاخرى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10000"/>
          </a:bodyPr>
          <a:lstStyle/>
          <a:p>
            <a:pPr marL="0" indent="0">
              <a:buNone/>
            </a:pPr>
            <a:r>
              <a:rPr lang="ar-IQ" dirty="0" smtClean="0"/>
              <a:t>إلى </a:t>
            </a:r>
            <a:r>
              <a:rPr lang="ar-IQ" dirty="0"/>
              <a:t>جانب حضارات وادي الرافدين ووادي النيل  تعتبر الحضارات الشرقية كالصينية والهندية من الحضارات التي اهتمت بحقوق الإنسان والعلاقات الإنسانية إذ جعلت هذه الحضارات ارتباطاً وثيقاً بين التعاليم الدينية والنظرة إلى الإنسان وحقوقه </a:t>
            </a:r>
            <a:r>
              <a:rPr lang="ar-IQ" dirty="0" smtClean="0"/>
              <a:t>.</a:t>
            </a:r>
            <a:endParaRPr lang="en-US" dirty="0" smtClean="0"/>
          </a:p>
          <a:p>
            <a:pPr marL="0" indent="0">
              <a:buNone/>
            </a:pPr>
            <a:r>
              <a:rPr lang="ar-IQ" dirty="0" smtClean="0"/>
              <a:t>     </a:t>
            </a:r>
            <a:r>
              <a:rPr lang="ar-IQ" b="1" dirty="0" smtClean="0"/>
              <a:t> فالهندوسية</a:t>
            </a:r>
            <a:r>
              <a:rPr lang="ar-IQ" dirty="0" smtClean="0"/>
              <a:t> التي ظهرت في الفترة ما بين (1500 - 1300) قبل الميلاد وانتشرت من الهند إلى مناطق ومجتمعات جنوب شرق آسيا واستندت في قوانينها الخاصة بحقوق الإنسان إلى بعض النصوص المقدسة الخاصة بها وهي النصوص التي نسبت إلى براهما ( الإله الهندوسي ) أو إلى أعماله وبخاصة تلك المرتبطة بالخلق .</a:t>
            </a:r>
            <a:endParaRPr lang="en-US" dirty="0" smtClean="0"/>
          </a:p>
          <a:p>
            <a:pPr marL="0" indent="0">
              <a:buNone/>
            </a:pPr>
            <a:r>
              <a:rPr lang="ar-IQ" dirty="0" smtClean="0"/>
              <a:t>    </a:t>
            </a:r>
            <a:r>
              <a:rPr lang="ar-IQ" b="1" dirty="0"/>
              <a:t>ومن الهند انطلق بوذا</a:t>
            </a:r>
            <a:r>
              <a:rPr lang="ar-IQ" dirty="0"/>
              <a:t> ( 560 – 480 ) قبل الميلاد الذي لم يدعِ ديناً وإنما حلولاً عملية للحياة وانتشرت تعاليمه في الصين واليابان وجنوب شرق آسيا ، فقد جاء في تعاليمه الكثير من المبادئ ومنها المساواة والحرية ونشر العدالة ويرى بوذا أن لا فرق بين جسم الأمير وجسم المتسول وكذلك لا فرق بين روحهما .</a:t>
            </a:r>
            <a:endParaRPr lang="en-US" dirty="0"/>
          </a:p>
          <a:p>
            <a:pPr marL="0" indent="0">
              <a:buNone/>
            </a:pPr>
            <a:r>
              <a:rPr lang="ar-IQ" b="1" dirty="0" smtClean="0"/>
              <a:t>    </a:t>
            </a:r>
            <a:r>
              <a:rPr lang="ar-IQ" b="1" dirty="0"/>
              <a:t>أما في الصين</a:t>
            </a:r>
            <a:r>
              <a:rPr lang="ar-IQ" dirty="0"/>
              <a:t> فقد تجلت حكمة كونفوشيوس (550 – 479) قبل الميلاد في نشر العدل والإخاء العالمي والأمن والسلام بين الناس . وشدد هذا الفيلسوف الصيني في تعاليمه على </a:t>
            </a:r>
            <a:r>
              <a:rPr lang="ar-IQ" dirty="0" err="1"/>
              <a:t>خدنة</a:t>
            </a:r>
            <a:r>
              <a:rPr lang="ar-IQ" dirty="0"/>
              <a:t> الإنسان للإنسان أي كان ورأى أن الظلم هو رذيلة الرذائل .</a:t>
            </a:r>
            <a:endParaRPr lang="en-US" dirty="0"/>
          </a:p>
          <a:p>
            <a:pPr marL="0" indent="0">
              <a:buNone/>
            </a:pPr>
            <a:r>
              <a:rPr lang="ar-IQ" dirty="0" smtClean="0"/>
              <a:t>      </a:t>
            </a:r>
            <a:r>
              <a:rPr lang="ar-IQ" b="1" dirty="0"/>
              <a:t>وأسهم كل من الفكر اليوناني والفكر الروماني</a:t>
            </a:r>
            <a:r>
              <a:rPr lang="ar-IQ" dirty="0"/>
              <a:t> في ميدان حقوق الإنسان بما قدمه مفكرو الحضارات اليونانية والرومانية ومن إسهامات كبيرة في هذا المجال . </a:t>
            </a:r>
          </a:p>
        </p:txBody>
      </p:sp>
    </p:spTree>
    <p:extLst>
      <p:ext uri="{BB962C8B-B14F-4D97-AF65-F5344CB8AC3E}">
        <p14:creationId xmlns:p14="http://schemas.microsoft.com/office/powerpoint/2010/main" val="4024943156"/>
      </p:ext>
    </p:extLst>
  </p:cSld>
  <p:clrMapOvr>
    <a:masterClrMapping/>
  </p:clrMapOvr>
  <p:transition spd="slow">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1430</TotalTime>
  <Words>2040</Words>
  <Application>Microsoft Office PowerPoint</Application>
  <PresentationFormat>عرض على الشاشة (3:4)‏</PresentationFormat>
  <Paragraphs>69</Paragraphs>
  <Slides>10</Slides>
  <Notes>1</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مشربية</vt:lpstr>
      <vt:lpstr>جمهورية العراق                                                                                       وزارة التعليم العالي والبحث العلمي    جامعة ديالى    كلية الادارة والاقتصاد     قسم الادارة العامة  </vt:lpstr>
      <vt:lpstr>الاسبوع الاول / المحاضرة الاولى   المقدمة : </vt:lpstr>
      <vt:lpstr>مفهوم وخصائص حقوق الإنسان والجذور التاريخية </vt:lpstr>
      <vt:lpstr>مفهوم وتعريف حقوق الإنسان  </vt:lpstr>
      <vt:lpstr> خصائص حقوق الإنسان  يمكن إدراج أهم الخصائص التي تتسم بها حقوق الإنسان وإجمالها بما  يأتي :</vt:lpstr>
      <vt:lpstr>الجذور التاريخية </vt:lpstr>
      <vt:lpstr>حقوق الإنسان في بعض الحضارات القديمة أولاً : حقوق الإنسان في حضارات بلاد وادي الرافدين ووادي النيل </vt:lpstr>
      <vt:lpstr>   2- الحضارة المصرية ( حضارة وادي النيل )  </vt:lpstr>
      <vt:lpstr>ثانياً : حقوق الإنسان في بعض الحضارات القديمة الاخرى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جمهورية العراق                                                                                       وزارة التعليم العالي والبحث العلمي    جامعة ديالى    كلية الادارة والاقتصاد     قسم الادارة العامة</dc:title>
  <dc:creator>DELL</dc:creator>
  <cp:lastModifiedBy>DELL</cp:lastModifiedBy>
  <cp:revision>79</cp:revision>
  <dcterms:created xsi:type="dcterms:W3CDTF">2019-04-03T08:00:36Z</dcterms:created>
  <dcterms:modified xsi:type="dcterms:W3CDTF">2019-12-18T07:39:29Z</dcterms:modified>
</cp:coreProperties>
</file>